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E05A4-CB11-4A70-8306-22D6D613558B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14205-2577-4E8E-928E-EA334C528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14205-2577-4E8E-928E-EA334C528A5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0610-1655-4385-BB38-2AE48A535686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BE22-03BA-403B-AB08-18774F1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0610-1655-4385-BB38-2AE48A535686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BE22-03BA-403B-AB08-18774F1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0610-1655-4385-BB38-2AE48A535686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BE22-03BA-403B-AB08-18774F1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0610-1655-4385-BB38-2AE48A535686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BE22-03BA-403B-AB08-18774F1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0610-1655-4385-BB38-2AE48A535686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BE22-03BA-403B-AB08-18774F1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0610-1655-4385-BB38-2AE48A535686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BE22-03BA-403B-AB08-18774F1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0610-1655-4385-BB38-2AE48A535686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BE22-03BA-403B-AB08-18774F1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0610-1655-4385-BB38-2AE48A535686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24BE22-03BA-403B-AB08-18774F19C5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0610-1655-4385-BB38-2AE48A535686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BE22-03BA-403B-AB08-18774F1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0610-1655-4385-BB38-2AE48A535686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E24BE22-03BA-403B-AB08-18774F1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0880610-1655-4385-BB38-2AE48A535686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BE22-03BA-403B-AB08-18774F1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0880610-1655-4385-BB38-2AE48A535686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E24BE22-03BA-403B-AB08-18774F1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sz="3200" smtClean="0"/>
              <a:t>Unit-5 </a:t>
            </a:r>
            <a:br>
              <a:rPr sz="3200" smtClean="0"/>
            </a:br>
            <a:r>
              <a:rPr sz="3200" smtClean="0"/>
              <a:t>Number system and units of measurement </a:t>
            </a:r>
            <a:br>
              <a:rPr sz="3200" smtClean="0"/>
            </a:br>
            <a:r>
              <a:rPr sz="3200" smtClean="0"/>
              <a:t>iks</a:t>
            </a:r>
            <a:endParaRPr lang="en-US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features of </a:t>
            </a:r>
            <a:r>
              <a:rPr lang="en-US" dirty="0" err="1" smtClean="0"/>
              <a:t>indian</a:t>
            </a:r>
            <a:r>
              <a:rPr lang="en-US" dirty="0" smtClean="0"/>
              <a:t> number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4. Large Number Names : India had precise terms for large numbers, showing advanced mathematical understanding.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number system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Sanskrit Term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Value (Modern Equivalent)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Ekam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Dasha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Shata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100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Sahasra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1,000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Ayuta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10,000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Lakṣa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1,00,000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Koṭi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1,00,00,000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Arbuda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1,00,00,00,000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Kharva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1,00,00,00,00,000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Indian units of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 Purpose : </a:t>
            </a:r>
          </a:p>
          <a:p>
            <a:r>
              <a:rPr lang="en-US" dirty="0" smtClean="0"/>
              <a:t>Ancient India developed a systematic and standardized way to measure:</a:t>
            </a:r>
          </a:p>
          <a:p>
            <a:r>
              <a:rPr lang="en-US" dirty="0" smtClean="0"/>
              <a:t>Length</a:t>
            </a:r>
          </a:p>
          <a:p>
            <a:r>
              <a:rPr lang="en-US" dirty="0" smtClean="0"/>
              <a:t>Weight</a:t>
            </a:r>
          </a:p>
          <a:p>
            <a:r>
              <a:rPr lang="en-US" dirty="0" smtClean="0"/>
              <a:t>Time</a:t>
            </a:r>
          </a:p>
          <a:p>
            <a:r>
              <a:rPr lang="en-US" dirty="0" smtClean="0"/>
              <a:t>Volume</a:t>
            </a:r>
          </a:p>
          <a:p>
            <a:r>
              <a:rPr lang="en-US" dirty="0" smtClean="0"/>
              <a:t>Area</a:t>
            </a:r>
          </a:p>
          <a:p>
            <a:r>
              <a:rPr lang="en-US" dirty="0" smtClean="0"/>
              <a:t>These were used in architecture (</a:t>
            </a:r>
            <a:r>
              <a:rPr lang="en-US" dirty="0" err="1" smtClean="0"/>
              <a:t>Vāstu</a:t>
            </a:r>
            <a:r>
              <a:rPr lang="en-US" dirty="0" smtClean="0"/>
              <a:t> </a:t>
            </a:r>
            <a:r>
              <a:rPr lang="en-US" dirty="0" err="1" smtClean="0"/>
              <a:t>Shastra</a:t>
            </a:r>
            <a:r>
              <a:rPr lang="en-US" dirty="0" smtClean="0"/>
              <a:t>), trade, astronomy, and medicine (</a:t>
            </a:r>
            <a:r>
              <a:rPr lang="en-US" dirty="0" err="1" smtClean="0"/>
              <a:t>Āyurveda</a:t>
            </a:r>
            <a:r>
              <a:rPr lang="en-US" dirty="0" smtClean="0"/>
              <a:t>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of length 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Approx. Modern Equivalent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Angula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Breadth of a finger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≈ 1.9 cm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Hasta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Length from elbow to fingertip (forearm)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≈ 45 cm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Dhanus / Krosa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Used for long distances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≈ 3 km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Yojana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Large distance unit used in astronomy and geography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≈ 12–15 km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Indian units of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Ancient units were based on the human body (natural standards).</a:t>
            </a:r>
          </a:p>
          <a:p>
            <a:endParaRPr lang="en-US" dirty="0" smtClean="0"/>
          </a:p>
          <a:p>
            <a:r>
              <a:rPr lang="en-US" dirty="0" smtClean="0"/>
              <a:t>In the </a:t>
            </a:r>
            <a:r>
              <a:rPr lang="en-US" i="1" dirty="0" err="1" smtClean="0"/>
              <a:t>Arthaśāstra</a:t>
            </a:r>
            <a:r>
              <a:rPr lang="en-US" dirty="0" smtClean="0"/>
              <a:t>, standards for building, trade, and land measurement were clearly mentioned using these units.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Indian unit of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B. Measurement of Weight (Guru </a:t>
            </a:r>
            <a:r>
              <a:rPr lang="en-US" dirty="0" err="1" smtClean="0"/>
              <a:t>Māna</a:t>
            </a:r>
            <a:r>
              <a:rPr lang="en-US" dirty="0" smtClean="0"/>
              <a:t> / </a:t>
            </a:r>
            <a:r>
              <a:rPr lang="en-US" dirty="0" err="1" smtClean="0"/>
              <a:t>Dravya</a:t>
            </a:r>
            <a:r>
              <a:rPr lang="en-US" dirty="0" smtClean="0"/>
              <a:t> </a:t>
            </a:r>
            <a:r>
              <a:rPr lang="en-US" dirty="0" err="1" smtClean="0"/>
              <a:t>Māna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00100" y="3143248"/>
          <a:ext cx="6096000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24790">
                <a:tc>
                  <a:txBody>
                    <a:bodyPr/>
                    <a:lstStyle/>
                    <a:p>
                      <a:r>
                        <a:rPr lang="en-US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Relationship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Approx. Value</a:t>
                      </a:r>
                    </a:p>
                  </a:txBody>
                  <a:tcPr anchor="ctr"/>
                </a:tc>
              </a:tr>
              <a:tr h="124790">
                <a:tc>
                  <a:txBody>
                    <a:bodyPr/>
                    <a:lstStyle/>
                    <a:p>
                      <a:r>
                        <a:rPr lang="en-US" b="1"/>
                        <a:t>Ratti (Raktika)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Smallest unit (seed weight)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≈ 0.1215 g</a:t>
                      </a:r>
                    </a:p>
                  </a:txBody>
                  <a:tcPr anchor="ctr"/>
                </a:tc>
              </a:tr>
              <a:tr h="124790">
                <a:tc>
                  <a:txBody>
                    <a:bodyPr/>
                    <a:lstStyle/>
                    <a:p>
                      <a:r>
                        <a:rPr lang="en-US" b="1"/>
                        <a:t>Masha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8 Rattis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≈ 0.97 g</a:t>
                      </a:r>
                    </a:p>
                  </a:txBody>
                  <a:tcPr anchor="ctr"/>
                </a:tc>
              </a:tr>
              <a:tr h="124790">
                <a:tc>
                  <a:txBody>
                    <a:bodyPr/>
                    <a:lstStyle/>
                    <a:p>
                      <a:r>
                        <a:rPr lang="en-US" b="1"/>
                        <a:t>Tola (Suvarna)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12 Mashas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≈ 11.66 g</a:t>
                      </a:r>
                    </a:p>
                  </a:txBody>
                  <a:tcPr anchor="ctr"/>
                </a:tc>
              </a:tr>
              <a:tr h="124790">
                <a:tc>
                  <a:txBody>
                    <a:bodyPr/>
                    <a:lstStyle/>
                    <a:p>
                      <a:r>
                        <a:rPr lang="en-US" b="1"/>
                        <a:t>Karsha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80 Rattis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≈ 9.72 g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Pal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4 Karsha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≈ 38.9 g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Indian unit of measurement – for DRAVYA MANA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Relation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Use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Kudava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Smallest liquid measure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Used for ghee/oil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Prastha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4 Kudavas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Used in kitchen &amp; trade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Adhaka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4 Prasthas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–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Drona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4 Adhakas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Agricultural and storage measure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of time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328602">
                <a:tc>
                  <a:txBody>
                    <a:bodyPr/>
                    <a:lstStyle/>
                    <a:p>
                      <a:r>
                        <a:rPr lang="en-US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Meaning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Relation</a:t>
                      </a:r>
                    </a:p>
                  </a:txBody>
                  <a:tcPr anchor="ctr"/>
                </a:tc>
              </a:tr>
              <a:tr h="328602">
                <a:tc>
                  <a:txBody>
                    <a:bodyPr/>
                    <a:lstStyle/>
                    <a:p>
                      <a:r>
                        <a:rPr lang="en-US" b="1"/>
                        <a:t>Nimeṣa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Time taken to blink once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–</a:t>
                      </a:r>
                    </a:p>
                  </a:txBody>
                  <a:tcPr anchor="ctr"/>
                </a:tc>
              </a:tr>
              <a:tr h="328602">
                <a:tc>
                  <a:txBody>
                    <a:bodyPr/>
                    <a:lstStyle/>
                    <a:p>
                      <a:r>
                        <a:rPr lang="en-US" b="1"/>
                        <a:t>Kāṣṭhā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18 Nimeṣas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–</a:t>
                      </a:r>
                    </a:p>
                  </a:txBody>
                  <a:tcPr anchor="ctr"/>
                </a:tc>
              </a:tr>
              <a:tr h="328602">
                <a:tc>
                  <a:txBody>
                    <a:bodyPr/>
                    <a:lstStyle/>
                    <a:p>
                      <a:r>
                        <a:rPr lang="en-US" b="1"/>
                        <a:t>Kalā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30 Kāṣṭhās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–</a:t>
                      </a:r>
                    </a:p>
                  </a:txBody>
                  <a:tcPr anchor="ctr"/>
                </a:tc>
              </a:tr>
              <a:tr h="328602">
                <a:tc>
                  <a:txBody>
                    <a:bodyPr/>
                    <a:lstStyle/>
                    <a:p>
                      <a:r>
                        <a:rPr lang="en-US" b="1"/>
                        <a:t>Muhurta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30 Kalās (~48 minutes)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–</a:t>
                      </a:r>
                    </a:p>
                  </a:txBody>
                  <a:tcPr anchor="ctr"/>
                </a:tc>
              </a:tr>
              <a:tr h="328602">
                <a:tc>
                  <a:txBody>
                    <a:bodyPr/>
                    <a:lstStyle/>
                    <a:p>
                      <a:r>
                        <a:rPr lang="en-US" b="1"/>
                        <a:t>Ahorātra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30 Muhurtas (1 day-night cycle)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24 hours</a:t>
                      </a:r>
                    </a:p>
                  </a:txBody>
                  <a:tcPr anchor="ctr"/>
                </a:tc>
              </a:tr>
              <a:tr h="328602">
                <a:tc>
                  <a:txBody>
                    <a:bodyPr/>
                    <a:lstStyle/>
                    <a:p>
                      <a:r>
                        <a:rPr lang="en-US" b="1"/>
                        <a:t>Paksha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15 days (fortnight)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–</a:t>
                      </a:r>
                    </a:p>
                  </a:txBody>
                  <a:tcPr anchor="ctr"/>
                </a:tc>
              </a:tr>
              <a:tr h="328602">
                <a:tc>
                  <a:txBody>
                    <a:bodyPr/>
                    <a:lstStyle/>
                    <a:p>
                      <a:r>
                        <a:rPr lang="en-US" b="1"/>
                        <a:t>Māsa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30 days (month)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–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Samvatsara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1 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–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Measurement of Area and Land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Unit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Use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Karmuka / Nivartana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Agricultural land measure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Gocarma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Land that can be grazed by a cow in a day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Vīthi / Yojana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Used in large-scale land and road mapping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Key Points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Indian Number System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Decimal system, zero, large number names, binary use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Units of Measurement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Based on human body &amp; nature; used in trade, science, architecture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Main Areas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Length, Weight, Time, Volume, Area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Importance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Foundation for mathematics, astronomy, and daily life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IKS View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Integrates scientific and spiritual aspects of knowledge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number system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number system</a:t>
            </a:r>
            <a:r>
              <a:rPr lang="en-US" dirty="0" smtClean="0"/>
              <a:t> is a way of representing and expressing numbers using symbols or digits to perform calculations and measure quantities easily.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Indian number system includes: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A. Origins and Development</a:t>
            </a:r>
          </a:p>
          <a:p>
            <a:r>
              <a:rPr lang="en-US" dirty="0" smtClean="0"/>
              <a:t>Use of numbers in ancient India</a:t>
            </a:r>
          </a:p>
          <a:p>
            <a:r>
              <a:rPr lang="en-US" dirty="0" smtClean="0"/>
              <a:t>Earliest records in Vedas and </a:t>
            </a:r>
            <a:r>
              <a:rPr lang="en-US" dirty="0" err="1" smtClean="0"/>
              <a:t>Sulba</a:t>
            </a:r>
            <a:r>
              <a:rPr lang="en-US" dirty="0" smtClean="0"/>
              <a:t> Sutras</a:t>
            </a:r>
          </a:p>
          <a:p>
            <a:r>
              <a:rPr lang="en-US" dirty="0" smtClean="0"/>
              <a:t>Place-value system development</a:t>
            </a:r>
          </a:p>
          <a:p>
            <a:r>
              <a:rPr lang="en-US" dirty="0" smtClean="0"/>
              <a:t>Use of zero (</a:t>
            </a:r>
            <a:r>
              <a:rPr lang="en-US" dirty="0" err="1" smtClean="0"/>
              <a:t>śunya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Indian number system includes: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B. Features of Indian Number System</a:t>
            </a:r>
          </a:p>
          <a:p>
            <a:r>
              <a:rPr lang="en-US" b="1" dirty="0" smtClean="0"/>
              <a:t>Decimal (base-10) number system</a:t>
            </a:r>
            <a:endParaRPr lang="en-US" dirty="0" smtClean="0"/>
          </a:p>
          <a:p>
            <a:r>
              <a:rPr lang="en-US" b="1" dirty="0" smtClean="0"/>
              <a:t>Place value concept</a:t>
            </a:r>
            <a:endParaRPr lang="en-US" dirty="0" smtClean="0"/>
          </a:p>
          <a:p>
            <a:r>
              <a:rPr lang="en-US" b="1" dirty="0" smtClean="0"/>
              <a:t>Use of zero as a number and placeholder</a:t>
            </a:r>
            <a:endParaRPr lang="en-US" dirty="0" smtClean="0"/>
          </a:p>
          <a:p>
            <a:r>
              <a:rPr lang="en-US" dirty="0" smtClean="0"/>
              <a:t>Symbols for numbers (1 to 9 and 0)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Indian number system includes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C. Types of Numbers Known</a:t>
            </a:r>
          </a:p>
          <a:p>
            <a:r>
              <a:rPr lang="en-US" dirty="0" smtClean="0"/>
              <a:t>Natural numbers</a:t>
            </a:r>
          </a:p>
          <a:p>
            <a:r>
              <a:rPr lang="en-US" dirty="0" smtClean="0"/>
              <a:t>Whole numbers</a:t>
            </a:r>
          </a:p>
          <a:p>
            <a:r>
              <a:rPr lang="en-US" dirty="0" smtClean="0"/>
              <a:t>Rational and irrational numbers</a:t>
            </a:r>
          </a:p>
          <a:p>
            <a:r>
              <a:rPr lang="en-US" dirty="0" smtClean="0"/>
              <a:t>Fractions</a:t>
            </a:r>
          </a:p>
          <a:p>
            <a:r>
              <a:rPr lang="en-US" dirty="0" smtClean="0"/>
              <a:t>Large number naming system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Indian number system include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D. Large Number Names in Indian System</a:t>
            </a:r>
          </a:p>
          <a:p>
            <a:r>
              <a:rPr lang="en-US" dirty="0" smtClean="0"/>
              <a:t>Examples:</a:t>
            </a:r>
          </a:p>
          <a:p>
            <a:r>
              <a:rPr lang="en-US" dirty="0" err="1" smtClean="0"/>
              <a:t>Dasha</a:t>
            </a:r>
            <a:r>
              <a:rPr lang="en-US" dirty="0" smtClean="0"/>
              <a:t> (10)</a:t>
            </a:r>
          </a:p>
          <a:p>
            <a:r>
              <a:rPr lang="en-US" dirty="0" err="1" smtClean="0"/>
              <a:t>Shata</a:t>
            </a:r>
            <a:r>
              <a:rPr lang="en-US" dirty="0" smtClean="0"/>
              <a:t> (100)</a:t>
            </a:r>
          </a:p>
          <a:p>
            <a:r>
              <a:rPr lang="en-US" dirty="0" err="1" smtClean="0"/>
              <a:t>Sahasra</a:t>
            </a:r>
            <a:r>
              <a:rPr lang="en-US" dirty="0" smtClean="0"/>
              <a:t> (1,000)</a:t>
            </a:r>
          </a:p>
          <a:p>
            <a:r>
              <a:rPr lang="en-US" dirty="0" err="1" smtClean="0"/>
              <a:t>Laksha</a:t>
            </a:r>
            <a:r>
              <a:rPr lang="en-US" dirty="0" smtClean="0"/>
              <a:t> (1,00,000)</a:t>
            </a:r>
          </a:p>
          <a:p>
            <a:r>
              <a:rPr lang="en-US" dirty="0" err="1" smtClean="0"/>
              <a:t>Koti</a:t>
            </a:r>
            <a:r>
              <a:rPr lang="en-US" dirty="0" smtClean="0"/>
              <a:t> (1,00,00,000)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Indian number system include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E. Contributions of Mathematicians</a:t>
            </a:r>
          </a:p>
          <a:p>
            <a:r>
              <a:rPr lang="en-US" dirty="0" err="1" smtClean="0"/>
              <a:t>Aryabhata</a:t>
            </a:r>
            <a:endParaRPr lang="en-US" dirty="0" smtClean="0"/>
          </a:p>
          <a:p>
            <a:r>
              <a:rPr lang="en-US" dirty="0" err="1" smtClean="0"/>
              <a:t>Brahmagupta</a:t>
            </a:r>
            <a:endParaRPr lang="en-US" dirty="0" smtClean="0"/>
          </a:p>
          <a:p>
            <a:r>
              <a:rPr lang="en-US" dirty="0" err="1" smtClean="0"/>
              <a:t>Bhaskaracharya</a:t>
            </a:r>
            <a:endParaRPr lang="en-US" dirty="0" smtClean="0"/>
          </a:p>
          <a:p>
            <a:r>
              <a:rPr lang="en-US" dirty="0" err="1" smtClean="0"/>
              <a:t>Pingala</a:t>
            </a:r>
            <a:r>
              <a:rPr lang="en-US" dirty="0" smtClean="0"/>
              <a:t> (binary concepts)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Indian units of measurement: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A. Ancient Measurement Systems</a:t>
            </a:r>
          </a:p>
          <a:p>
            <a:r>
              <a:rPr lang="en-US" dirty="0" smtClean="0"/>
              <a:t>Used in:</a:t>
            </a:r>
          </a:p>
          <a:p>
            <a:r>
              <a:rPr lang="en-US" dirty="0" smtClean="0"/>
              <a:t>Trade</a:t>
            </a:r>
          </a:p>
          <a:p>
            <a:r>
              <a:rPr lang="en-US" dirty="0" smtClean="0"/>
              <a:t>Agriculture</a:t>
            </a:r>
          </a:p>
          <a:p>
            <a:r>
              <a:rPr lang="en-US" dirty="0" smtClean="0"/>
              <a:t>Construction</a:t>
            </a:r>
          </a:p>
          <a:p>
            <a:r>
              <a:rPr lang="en-US" dirty="0" smtClean="0"/>
              <a:t>Astronomy</a:t>
            </a:r>
          </a:p>
          <a:p>
            <a:r>
              <a:rPr lang="en-US" dirty="0" smtClean="0"/>
              <a:t>Time-keeping</a:t>
            </a:r>
          </a:p>
          <a:p>
            <a:r>
              <a:rPr lang="en-US" dirty="0" smtClean="0"/>
              <a:t>Metallurgy &amp; crafts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Indian units of measurement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B. Categories of Measurements</a:t>
            </a:r>
          </a:p>
          <a:p>
            <a:r>
              <a:rPr lang="en-US" b="1" dirty="0" smtClean="0"/>
              <a:t>Length Measurement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Examples:</a:t>
            </a:r>
          </a:p>
          <a:p>
            <a:pPr lvl="1"/>
            <a:r>
              <a:rPr lang="en-US" dirty="0" err="1" smtClean="0"/>
              <a:t>Angula</a:t>
            </a:r>
            <a:r>
              <a:rPr lang="en-US" dirty="0" smtClean="0"/>
              <a:t> (finger width)</a:t>
            </a:r>
          </a:p>
          <a:p>
            <a:pPr lvl="1"/>
            <a:r>
              <a:rPr lang="en-US" dirty="0" err="1" smtClean="0"/>
              <a:t>Hasta</a:t>
            </a:r>
            <a:r>
              <a:rPr lang="en-US" dirty="0" smtClean="0"/>
              <a:t> (hand to elbow)</a:t>
            </a:r>
          </a:p>
          <a:p>
            <a:pPr lvl="1"/>
            <a:r>
              <a:rPr lang="en-US" dirty="0" err="1" smtClean="0"/>
              <a:t>Dhanusha</a:t>
            </a:r>
            <a:r>
              <a:rPr lang="en-US" dirty="0" smtClean="0"/>
              <a:t> (bow length)</a:t>
            </a:r>
          </a:p>
          <a:p>
            <a:pPr lvl="1"/>
            <a:r>
              <a:rPr lang="en-US" dirty="0" err="1" smtClean="0"/>
              <a:t>Yojana</a:t>
            </a:r>
            <a:r>
              <a:rPr lang="en-US" dirty="0" smtClean="0"/>
              <a:t> (large distance)</a:t>
            </a:r>
          </a:p>
          <a:p>
            <a:r>
              <a:rPr lang="en-US" b="1" dirty="0" smtClean="0"/>
              <a:t>Weight Measurement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Examples:</a:t>
            </a:r>
          </a:p>
          <a:p>
            <a:pPr lvl="1"/>
            <a:r>
              <a:rPr lang="en-US" dirty="0" err="1" smtClean="0"/>
              <a:t>Ratti</a:t>
            </a:r>
            <a:endParaRPr lang="en-US" dirty="0" smtClean="0"/>
          </a:p>
          <a:p>
            <a:pPr lvl="1"/>
            <a:r>
              <a:rPr lang="en-US" dirty="0" err="1" smtClean="0"/>
              <a:t>Masha</a:t>
            </a:r>
            <a:endParaRPr lang="en-US" dirty="0" smtClean="0"/>
          </a:p>
          <a:p>
            <a:pPr lvl="1"/>
            <a:r>
              <a:rPr lang="en-US" dirty="0" err="1" smtClean="0"/>
              <a:t>Tola</a:t>
            </a:r>
            <a:endParaRPr lang="en-US" dirty="0" smtClean="0"/>
          </a:p>
          <a:p>
            <a:pPr lvl="1"/>
            <a:r>
              <a:rPr lang="en-US" dirty="0" err="1" smtClean="0"/>
              <a:t>Dharana</a:t>
            </a:r>
            <a:endParaRPr lang="en-US" dirty="0" smtClean="0"/>
          </a:p>
          <a:p>
            <a:pPr lvl="1"/>
            <a:r>
              <a:rPr lang="en-US" dirty="0" err="1" smtClean="0"/>
              <a:t>Karsha</a:t>
            </a:r>
            <a:endParaRPr lang="en-US" dirty="0" smtClean="0"/>
          </a:p>
          <a:p>
            <a:pPr lvl="1"/>
            <a:r>
              <a:rPr lang="en-US" dirty="0" smtClean="0"/>
              <a:t>Pal</a:t>
            </a:r>
          </a:p>
          <a:p>
            <a:pPr lvl="1"/>
            <a:r>
              <a:rPr lang="en-US" dirty="0" smtClean="0"/>
              <a:t>Tula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Indian units of measurement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Volume / Capacity Measurement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Examples:</a:t>
            </a:r>
          </a:p>
          <a:p>
            <a:r>
              <a:rPr lang="en-US" dirty="0" err="1" smtClean="0"/>
              <a:t>Anjali</a:t>
            </a:r>
            <a:endParaRPr lang="en-US" dirty="0" smtClean="0"/>
          </a:p>
          <a:p>
            <a:r>
              <a:rPr lang="en-US" dirty="0" err="1" smtClean="0"/>
              <a:t>Kudava</a:t>
            </a:r>
            <a:endParaRPr lang="en-US" dirty="0" smtClean="0"/>
          </a:p>
          <a:p>
            <a:r>
              <a:rPr lang="en-US" dirty="0" err="1" smtClean="0"/>
              <a:t>Prastha</a:t>
            </a:r>
            <a:endParaRPr lang="en-US" dirty="0" smtClean="0"/>
          </a:p>
          <a:p>
            <a:r>
              <a:rPr lang="en-US" dirty="0" err="1" smtClean="0"/>
              <a:t>Drona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Indian unit of measurement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Time Measurement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Examples:</a:t>
            </a:r>
          </a:p>
          <a:p>
            <a:r>
              <a:rPr lang="en-US" dirty="0" err="1" smtClean="0"/>
              <a:t>Nimesha</a:t>
            </a:r>
            <a:endParaRPr lang="en-US" dirty="0" smtClean="0"/>
          </a:p>
          <a:p>
            <a:r>
              <a:rPr lang="en-US" dirty="0" err="1" smtClean="0"/>
              <a:t>Kshana</a:t>
            </a:r>
            <a:endParaRPr lang="en-US" dirty="0" smtClean="0"/>
          </a:p>
          <a:p>
            <a:r>
              <a:rPr lang="en-US" dirty="0" err="1" smtClean="0"/>
              <a:t>Muhurta</a:t>
            </a:r>
            <a:endParaRPr lang="en-US" dirty="0" smtClean="0"/>
          </a:p>
          <a:p>
            <a:r>
              <a:rPr lang="en-US" dirty="0" err="1" smtClean="0"/>
              <a:t>Tithi</a:t>
            </a:r>
            <a:endParaRPr lang="en-US" dirty="0" smtClean="0"/>
          </a:p>
          <a:p>
            <a:r>
              <a:rPr lang="en-US" dirty="0" err="1" smtClean="0"/>
              <a:t>Masa</a:t>
            </a:r>
            <a:endParaRPr lang="en-US" dirty="0" smtClean="0"/>
          </a:p>
          <a:p>
            <a:r>
              <a:rPr lang="en-US" dirty="0" err="1" smtClean="0"/>
              <a:t>Ritu</a:t>
            </a:r>
            <a:endParaRPr lang="en-US" dirty="0" smtClean="0"/>
          </a:p>
          <a:p>
            <a:r>
              <a:rPr lang="en-US" dirty="0" err="1" smtClean="0"/>
              <a:t>Samvatsara</a:t>
            </a:r>
            <a:r>
              <a:rPr lang="en-US" dirty="0" smtClean="0"/>
              <a:t> (year)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Indian unit of measurement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Area Measurement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Examples:</a:t>
            </a:r>
          </a:p>
          <a:p>
            <a:r>
              <a:rPr lang="en-US" dirty="0" err="1" smtClean="0"/>
              <a:t>Kshetra</a:t>
            </a:r>
            <a:endParaRPr lang="en-US" dirty="0" smtClean="0"/>
          </a:p>
          <a:p>
            <a:r>
              <a:rPr lang="en-US" dirty="0" err="1" smtClean="0"/>
              <a:t>Nivartana</a:t>
            </a:r>
            <a:endParaRPr lang="en-US" dirty="0" smtClean="0"/>
          </a:p>
          <a:p>
            <a:r>
              <a:rPr lang="en-US" dirty="0" err="1" smtClean="0"/>
              <a:t>Kulyavapa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Indian Number System</a:t>
            </a:r>
            <a:r>
              <a:rPr lang="en-US" dirty="0" smtClean="0"/>
              <a:t> is one of the oldest and most advanced in the world.</a:t>
            </a:r>
          </a:p>
          <a:p>
            <a:r>
              <a:rPr lang="en-US" dirty="0" smtClean="0"/>
              <a:t>It includes the </a:t>
            </a:r>
            <a:r>
              <a:rPr lang="en-US" b="1" dirty="0" smtClean="0"/>
              <a:t>concept of zero (0)</a:t>
            </a:r>
            <a:r>
              <a:rPr lang="en-US" dirty="0" smtClean="0"/>
              <a:t>, </a:t>
            </a:r>
            <a:r>
              <a:rPr lang="en-US" b="1" dirty="0" smtClean="0"/>
              <a:t>place value</a:t>
            </a:r>
            <a:r>
              <a:rPr lang="en-US" dirty="0" smtClean="0"/>
              <a:t>, and </a:t>
            </a:r>
            <a:r>
              <a:rPr lang="en-US" b="1" dirty="0" smtClean="0"/>
              <a:t>decimal system</a:t>
            </a:r>
            <a:r>
              <a:rPr lang="en-US" dirty="0" smtClean="0"/>
              <a:t>, which were all developed in ancient India.</a:t>
            </a:r>
          </a:p>
          <a:p>
            <a:r>
              <a:rPr lang="en-US" dirty="0" smtClean="0"/>
              <a:t>Numbers were used in </a:t>
            </a:r>
            <a:r>
              <a:rPr lang="en-US" b="1" dirty="0" smtClean="0"/>
              <a:t>mathematics, astronomy, architecture, trade</a:t>
            </a:r>
            <a:r>
              <a:rPr lang="en-US" dirty="0" smtClean="0"/>
              <a:t>, and </a:t>
            </a:r>
            <a:r>
              <a:rPr lang="en-US" b="1" dirty="0" smtClean="0"/>
              <a:t>scriptural texts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Indian units of measurement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D. Characteristics of Indian Measurement System</a:t>
            </a:r>
          </a:p>
          <a:p>
            <a:r>
              <a:rPr lang="en-US" dirty="0" smtClean="0"/>
              <a:t>Scientific and mathematical</a:t>
            </a:r>
          </a:p>
          <a:p>
            <a:r>
              <a:rPr lang="en-US" dirty="0" smtClean="0"/>
              <a:t>Based on body measures (for common use)</a:t>
            </a:r>
          </a:p>
          <a:p>
            <a:r>
              <a:rPr lang="en-US" dirty="0" smtClean="0"/>
              <a:t>Highly precise for astronomy and engineering</a:t>
            </a:r>
          </a:p>
          <a:p>
            <a:r>
              <a:rPr lang="en-US" smtClean="0"/>
              <a:t>Standardized and well-documented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71480"/>
            <a:ext cx="7467600" cy="542928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Ancient texts like the </a:t>
            </a:r>
            <a:r>
              <a:rPr lang="en-US" b="1" dirty="0" err="1" smtClean="0"/>
              <a:t>Sulba</a:t>
            </a:r>
            <a:r>
              <a:rPr lang="en-US" b="1" dirty="0" smtClean="0"/>
              <a:t> </a:t>
            </a:r>
            <a:r>
              <a:rPr lang="en-US" b="1" dirty="0" err="1" smtClean="0"/>
              <a:t>Sūtras</a:t>
            </a:r>
            <a:r>
              <a:rPr lang="en-US" dirty="0" smtClean="0"/>
              <a:t>, </a:t>
            </a:r>
            <a:r>
              <a:rPr lang="en-US" b="1" dirty="0" err="1" smtClean="0"/>
              <a:t>Āryabhaṭīya</a:t>
            </a:r>
            <a:r>
              <a:rPr lang="en-US" dirty="0" smtClean="0"/>
              <a:t>, and </a:t>
            </a:r>
            <a:r>
              <a:rPr lang="en-US" b="1" dirty="0" err="1" smtClean="0"/>
              <a:t>Līlāvatī</a:t>
            </a:r>
            <a:r>
              <a:rPr lang="en-US" dirty="0" smtClean="0"/>
              <a:t> show mathematical knowledge such as:</a:t>
            </a:r>
          </a:p>
          <a:p>
            <a:pPr lvl="1"/>
            <a:r>
              <a:rPr lang="en-US" dirty="0" smtClean="0"/>
              <a:t>Addition, subtraction, multiplication, and division</a:t>
            </a:r>
          </a:p>
          <a:p>
            <a:pPr lvl="1"/>
            <a:r>
              <a:rPr lang="en-US" dirty="0" smtClean="0"/>
              <a:t>Fractions and roots</a:t>
            </a:r>
          </a:p>
          <a:p>
            <a:pPr lvl="1"/>
            <a:r>
              <a:rPr lang="en-US" dirty="0" smtClean="0"/>
              <a:t>Geometry and algebraic ideas</a:t>
            </a:r>
          </a:p>
          <a:p>
            <a:r>
              <a:rPr lang="en-US" b="1" dirty="0" smtClean="0"/>
              <a:t>Example:</a:t>
            </a:r>
            <a:endParaRPr lang="en-US" dirty="0" smtClean="0"/>
          </a:p>
          <a:p>
            <a:r>
              <a:rPr lang="en-US" dirty="0" smtClean="0"/>
              <a:t>The number “</a:t>
            </a:r>
            <a:r>
              <a:rPr lang="en-US" dirty="0" err="1" smtClean="0"/>
              <a:t>Shunya</a:t>
            </a:r>
            <a:r>
              <a:rPr lang="en-US" dirty="0" smtClean="0"/>
              <a:t>” (Zero) was first described by </a:t>
            </a:r>
            <a:r>
              <a:rPr lang="en-US" b="1" dirty="0" err="1" smtClean="0"/>
              <a:t>Āryabhaṭa</a:t>
            </a:r>
            <a:r>
              <a:rPr lang="en-US" dirty="0" smtClean="0"/>
              <a:t> and </a:t>
            </a:r>
            <a:r>
              <a:rPr lang="en-US" b="1" dirty="0" err="1" smtClean="0"/>
              <a:t>Brahmagupta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decimal system (base 10) was used for practical calculations and trade.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INDIAN NUMBER SYSTEM AND UNITS OF MEASUREMENT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India has one of the oldest and most scientific systems of numbers and measurements in the world.</a:t>
            </a:r>
            <a:br>
              <a:rPr lang="en-US" dirty="0" smtClean="0"/>
            </a:br>
            <a:r>
              <a:rPr lang="en-US" dirty="0" smtClean="0"/>
              <a:t>Both were developed to maintain accuracy in trade, architecture, astronomy, mathematics, and daily life.</a:t>
            </a:r>
            <a:br>
              <a:rPr lang="en-US" dirty="0" smtClean="0"/>
            </a:br>
            <a:r>
              <a:rPr lang="en-US" dirty="0" smtClean="0"/>
              <a:t>They reflect the scientific, logical, and philosophical thinking of ancient Indian civilization.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Indian number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Origin:</a:t>
            </a:r>
          </a:p>
          <a:p>
            <a:r>
              <a:rPr lang="en-US" dirty="0" smtClean="0"/>
              <a:t>The Indian Number System was developed by ancient scholars like </a:t>
            </a:r>
            <a:r>
              <a:rPr lang="en-US" dirty="0" err="1" smtClean="0"/>
              <a:t>Aryabhata</a:t>
            </a:r>
            <a:r>
              <a:rPr lang="en-US" dirty="0" smtClean="0"/>
              <a:t>, </a:t>
            </a:r>
            <a:r>
              <a:rPr lang="en-US" dirty="0" err="1" smtClean="0"/>
              <a:t>Brahmagupta</a:t>
            </a:r>
            <a:r>
              <a:rPr lang="en-US" dirty="0" smtClean="0"/>
              <a:t>, and </a:t>
            </a:r>
            <a:r>
              <a:rPr lang="en-US" dirty="0" err="1" smtClean="0"/>
              <a:t>Pingala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India gave the world the concept of zero (0) and the decimal place value system, which is the foundation of modern mathematics.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Indian number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Contribution of “</a:t>
            </a:r>
            <a:r>
              <a:rPr lang="en-US" dirty="0" err="1" smtClean="0"/>
              <a:t>Pingala</a:t>
            </a:r>
            <a:r>
              <a:rPr lang="en-US" dirty="0" smtClean="0"/>
              <a:t>” : </a:t>
            </a:r>
            <a:br>
              <a:rPr lang="en-US" dirty="0" smtClean="0"/>
            </a:br>
            <a:r>
              <a:rPr lang="en-US" dirty="0" smtClean="0"/>
              <a:t>A. </a:t>
            </a:r>
            <a:r>
              <a:rPr lang="en-US" dirty="0" err="1" smtClean="0"/>
              <a:t>Chandas</a:t>
            </a:r>
            <a:r>
              <a:rPr lang="en-US" dirty="0" smtClean="0"/>
              <a:t> </a:t>
            </a:r>
            <a:r>
              <a:rPr lang="en-US" dirty="0" err="1" smtClean="0"/>
              <a:t>Shastra</a:t>
            </a:r>
            <a:r>
              <a:rPr lang="en-US" dirty="0" smtClean="0"/>
              <a:t> (Science of Prosody)</a:t>
            </a:r>
          </a:p>
          <a:p>
            <a:pPr>
              <a:buNone/>
            </a:pPr>
            <a:r>
              <a:rPr lang="en-US" dirty="0" smtClean="0"/>
              <a:t>	B. Introduction of Binary System: </a:t>
            </a:r>
            <a:r>
              <a:rPr lang="en-US" dirty="0" err="1" smtClean="0"/>
              <a:t>Pingala</a:t>
            </a:r>
            <a:r>
              <a:rPr lang="en-US" dirty="0" smtClean="0"/>
              <a:t> used a system of short (</a:t>
            </a:r>
            <a:r>
              <a:rPr lang="en-US" dirty="0" err="1" smtClean="0"/>
              <a:t>laghu</a:t>
            </a:r>
            <a:r>
              <a:rPr lang="en-US" dirty="0" smtClean="0"/>
              <a:t>) and long (guru) syllables.</a:t>
            </a:r>
          </a:p>
          <a:p>
            <a:pPr lvl="1"/>
            <a:r>
              <a:rPr lang="en-US" dirty="0" err="1" smtClean="0"/>
              <a:t>Laghu</a:t>
            </a:r>
            <a:r>
              <a:rPr lang="en-US" dirty="0" smtClean="0"/>
              <a:t> = 0 (short)</a:t>
            </a:r>
          </a:p>
          <a:p>
            <a:pPr lvl="1"/>
            <a:r>
              <a:rPr lang="en-US" dirty="0" smtClean="0"/>
              <a:t>Guru = 1 (long)</a:t>
            </a:r>
          </a:p>
          <a:p>
            <a:pPr>
              <a:buNone/>
            </a:pPr>
            <a:r>
              <a:rPr lang="en-US" dirty="0" smtClean="0"/>
              <a:t> 	 This pattern directly represents the binary number system — the same system (0s and 1s) used in modern computers today. </a:t>
            </a:r>
          </a:p>
          <a:p>
            <a:pPr>
              <a:buNone/>
            </a:pPr>
            <a:r>
              <a:rPr lang="en-US" dirty="0" smtClean="0"/>
              <a:t>	Hence, </a:t>
            </a:r>
            <a:r>
              <a:rPr lang="en-US" dirty="0" err="1" smtClean="0"/>
              <a:t>Pingala</a:t>
            </a:r>
            <a:r>
              <a:rPr lang="en-US" dirty="0" smtClean="0"/>
              <a:t> is often called the </a:t>
            </a:r>
            <a:r>
              <a:rPr lang="en-US" b="1" dirty="0" smtClean="0"/>
              <a:t>“Father of Binary Numbers”</a:t>
            </a:r>
            <a:r>
              <a:rPr lang="en-US" dirty="0" smtClean="0"/>
              <a:t>. 	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1.Indian number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Contribution of “</a:t>
            </a:r>
            <a:r>
              <a:rPr lang="en-US" dirty="0" err="1" smtClean="0"/>
              <a:t>Pingala</a:t>
            </a:r>
            <a:r>
              <a:rPr lang="en-US" dirty="0" smtClean="0"/>
              <a:t>” : </a:t>
            </a:r>
          </a:p>
          <a:p>
            <a:r>
              <a:rPr lang="en-US" dirty="0" err="1" smtClean="0"/>
              <a:t>Pingala’s</a:t>
            </a:r>
            <a:r>
              <a:rPr lang="en-US" dirty="0" smtClean="0"/>
              <a:t> work shows the </a:t>
            </a:r>
            <a:r>
              <a:rPr lang="en-US" b="1" dirty="0" smtClean="0"/>
              <a:t>concept of place value</a:t>
            </a:r>
            <a:r>
              <a:rPr lang="en-US" dirty="0" smtClean="0"/>
              <a:t> and </a:t>
            </a:r>
            <a:r>
              <a:rPr lang="en-US" b="1" dirty="0" smtClean="0"/>
              <a:t>binary sequencing</a:t>
            </a:r>
            <a:r>
              <a:rPr lang="en-US" dirty="0" smtClean="0"/>
              <a:t>, which are foundational ideas for positional numeral systems.</a:t>
            </a:r>
          </a:p>
          <a:p>
            <a:r>
              <a:rPr lang="en-US" dirty="0" err="1" smtClean="0"/>
              <a:t>Pingala’s</a:t>
            </a:r>
            <a:r>
              <a:rPr lang="en-US" dirty="0" smtClean="0"/>
              <a:t> work demonstrates how </a:t>
            </a:r>
            <a:r>
              <a:rPr lang="en-US" b="1" dirty="0" smtClean="0"/>
              <a:t>mathematics, linguistics, and science</a:t>
            </a:r>
            <a:r>
              <a:rPr lang="en-US" dirty="0" smtClean="0"/>
              <a:t> were deeply connected in Indian Knowledge Systems.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features of </a:t>
            </a:r>
            <a:r>
              <a:rPr lang="en-US" dirty="0" err="1" smtClean="0"/>
              <a:t>indian</a:t>
            </a:r>
            <a:r>
              <a:rPr lang="en-US" dirty="0" smtClean="0"/>
              <a:t> number system: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1.Decimal System (Base 10)</a:t>
            </a:r>
            <a:endParaRPr lang="en-US" dirty="0" smtClean="0"/>
          </a:p>
          <a:p>
            <a:r>
              <a:rPr lang="en-US" dirty="0" smtClean="0"/>
              <a:t>Each place in a number represents a power of 10.</a:t>
            </a:r>
          </a:p>
          <a:p>
            <a:r>
              <a:rPr lang="en-US" dirty="0" smtClean="0"/>
              <a:t>Example: 1,254 = (1×1000) + (2×100) + (5×10) + (4×1)</a:t>
            </a:r>
          </a:p>
          <a:p>
            <a:pPr>
              <a:buNone/>
            </a:pPr>
            <a:r>
              <a:rPr lang="en-US" b="1" dirty="0" smtClean="0"/>
              <a:t>2.Symbols (Numerals)</a:t>
            </a:r>
            <a:endParaRPr lang="en-US" dirty="0" smtClean="0"/>
          </a:p>
          <a:p>
            <a:r>
              <a:rPr lang="en-US" dirty="0" smtClean="0"/>
              <a:t>Ancient numerals were in </a:t>
            </a:r>
            <a:r>
              <a:rPr lang="en-US" b="1" dirty="0" err="1" smtClean="0"/>
              <a:t>Brahmi</a:t>
            </a:r>
            <a:r>
              <a:rPr lang="en-US" dirty="0" smtClean="0"/>
              <a:t>, later evolved into </a:t>
            </a:r>
            <a:r>
              <a:rPr lang="en-US" b="1" dirty="0" err="1" smtClean="0"/>
              <a:t>Devanagari</a:t>
            </a:r>
            <a:r>
              <a:rPr lang="en-US" b="1" dirty="0" smtClean="0"/>
              <a:t> numerals</a:t>
            </a:r>
            <a:r>
              <a:rPr lang="en-US" dirty="0" smtClean="0"/>
              <a:t>, and finally became the </a:t>
            </a:r>
            <a:r>
              <a:rPr lang="en-US" b="1" dirty="0" smtClean="0"/>
              <a:t>Arabic numerals</a:t>
            </a:r>
            <a:r>
              <a:rPr lang="en-US" dirty="0" smtClean="0"/>
              <a:t> used worldwide today (0–9).</a:t>
            </a:r>
          </a:p>
          <a:p>
            <a:pPr>
              <a:buNone/>
            </a:pPr>
            <a:r>
              <a:rPr lang="en-US" b="1" dirty="0" smtClean="0"/>
              <a:t>3.Concept of Zero (</a:t>
            </a:r>
            <a:r>
              <a:rPr lang="en-US" b="1" dirty="0" err="1" smtClean="0"/>
              <a:t>Śūnya</a:t>
            </a:r>
            <a:r>
              <a:rPr lang="en-US" b="1" dirty="0" smtClean="0"/>
              <a:t>)</a:t>
            </a:r>
            <a:endParaRPr lang="en-US" dirty="0" smtClean="0"/>
          </a:p>
          <a:p>
            <a:r>
              <a:rPr lang="en-US" dirty="0" smtClean="0"/>
              <a:t>Discovered and used in India first.</a:t>
            </a:r>
          </a:p>
          <a:p>
            <a:r>
              <a:rPr lang="en-US" dirty="0" smtClean="0"/>
              <a:t>Mentioned in </a:t>
            </a:r>
            <a:r>
              <a:rPr lang="en-US" b="1" dirty="0" err="1" smtClean="0"/>
              <a:t>Aryabhatiya</a:t>
            </a:r>
            <a:r>
              <a:rPr lang="en-US" b="1" dirty="0" smtClean="0"/>
              <a:t> (</a:t>
            </a:r>
            <a:r>
              <a:rPr lang="en-US" b="1" dirty="0" err="1" smtClean="0"/>
              <a:t>Aryabhata</a:t>
            </a:r>
            <a:r>
              <a:rPr lang="en-US" b="1" dirty="0" smtClean="0"/>
              <a:t>, 5th century CE)</a:t>
            </a:r>
            <a:r>
              <a:rPr lang="en-US" dirty="0" smtClean="0"/>
              <a:t> and </a:t>
            </a:r>
            <a:r>
              <a:rPr lang="en-US" b="1" dirty="0" err="1" smtClean="0"/>
              <a:t>Brahmasphuṭasiddhānta</a:t>
            </a:r>
            <a:r>
              <a:rPr lang="en-US" b="1" dirty="0" smtClean="0"/>
              <a:t> (</a:t>
            </a:r>
            <a:r>
              <a:rPr lang="en-US" b="1" dirty="0" err="1" smtClean="0"/>
              <a:t>Brahmagupta</a:t>
            </a:r>
            <a:r>
              <a:rPr lang="en-US" b="1" dirty="0" smtClean="0"/>
              <a:t>, 7th century CE)</a:t>
            </a:r>
            <a:r>
              <a:rPr lang="en-US" dirty="0" smtClean="0"/>
              <a:t>.</a:t>
            </a:r>
          </a:p>
          <a:p>
            <a:r>
              <a:rPr lang="en-US" dirty="0" smtClean="0"/>
              <a:t>Zero as both a </a:t>
            </a:r>
            <a:r>
              <a:rPr lang="en-US" i="1" dirty="0" smtClean="0"/>
              <a:t>number</a:t>
            </a:r>
            <a:r>
              <a:rPr lang="en-US" dirty="0" smtClean="0"/>
              <a:t> and a </a:t>
            </a:r>
            <a:r>
              <a:rPr lang="en-US" i="1" dirty="0" smtClean="0"/>
              <a:t>placeholder</a:t>
            </a:r>
            <a:r>
              <a:rPr lang="en-US" dirty="0" smtClean="0"/>
              <a:t> made large calculations simple.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81</TotalTime>
  <Words>1075</Words>
  <Application>Microsoft Office PowerPoint</Application>
  <PresentationFormat>On-screen Show (4:3)</PresentationFormat>
  <Paragraphs>262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Technic</vt:lpstr>
      <vt:lpstr>Unit-5  Number system and units of measurement  iks</vt:lpstr>
      <vt:lpstr>What is number system ?</vt:lpstr>
      <vt:lpstr>Slide 3</vt:lpstr>
      <vt:lpstr>Slide 4</vt:lpstr>
      <vt:lpstr>INDIAN NUMBER SYSTEM AND UNITS OF MEASUREMENT</vt:lpstr>
      <vt:lpstr>1. Indian number system</vt:lpstr>
      <vt:lpstr>1. Indian number system</vt:lpstr>
      <vt:lpstr>1.Indian number system</vt:lpstr>
      <vt:lpstr>Key features of indian number system:</vt:lpstr>
      <vt:lpstr>Key features of indian number system</vt:lpstr>
      <vt:lpstr>Large number system</vt:lpstr>
      <vt:lpstr>Indian units of measurement</vt:lpstr>
      <vt:lpstr>Measurement of length :</vt:lpstr>
      <vt:lpstr>Indian units of measurement</vt:lpstr>
      <vt:lpstr>Indian unit of measurement</vt:lpstr>
      <vt:lpstr>Indian unit of measurement – for DRAVYA MANA</vt:lpstr>
      <vt:lpstr>Measurement of time</vt:lpstr>
      <vt:lpstr>Measurement of Area and Land</vt:lpstr>
      <vt:lpstr>Summary </vt:lpstr>
      <vt:lpstr>Indian number system includes:</vt:lpstr>
      <vt:lpstr>Indian number system includes:</vt:lpstr>
      <vt:lpstr>Indian number system includes :</vt:lpstr>
      <vt:lpstr>Indian number system include :</vt:lpstr>
      <vt:lpstr>Indian number system include :</vt:lpstr>
      <vt:lpstr>Indian units of measurement:</vt:lpstr>
      <vt:lpstr>Indian units of measurement :</vt:lpstr>
      <vt:lpstr>Indian units of measurement :</vt:lpstr>
      <vt:lpstr>Indian unit of measurement :</vt:lpstr>
      <vt:lpstr>Indian unit of measurement :</vt:lpstr>
      <vt:lpstr>Indian units of measurement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Unit-5  Number system and units of measurement  iks</dc:title>
  <dc:creator>Admin</dc:creator>
  <cp:lastModifiedBy>Admin</cp:lastModifiedBy>
  <cp:revision>49</cp:revision>
  <dcterms:created xsi:type="dcterms:W3CDTF">2025-10-31T17:24:10Z</dcterms:created>
  <dcterms:modified xsi:type="dcterms:W3CDTF">2025-11-22T00:05:13Z</dcterms:modified>
</cp:coreProperties>
</file>